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3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7" r:id="rId2"/>
    <p:sldId id="276" r:id="rId3"/>
    <p:sldId id="277" r:id="rId4"/>
    <p:sldId id="287" r:id="rId5"/>
    <p:sldId id="283" r:id="rId6"/>
    <p:sldId id="284" r:id="rId7"/>
    <p:sldId id="278" r:id="rId8"/>
    <p:sldId id="288" r:id="rId9"/>
    <p:sldId id="264" r:id="rId10"/>
    <p:sldId id="291" r:id="rId11"/>
    <p:sldId id="259" r:id="rId12"/>
    <p:sldId id="258" r:id="rId13"/>
    <p:sldId id="260" r:id="rId14"/>
    <p:sldId id="261" r:id="rId15"/>
    <p:sldId id="262" r:id="rId16"/>
    <p:sldId id="263" r:id="rId17"/>
    <p:sldId id="265" r:id="rId18"/>
    <p:sldId id="266" r:id="rId19"/>
    <p:sldId id="267" r:id="rId20"/>
    <p:sldId id="268" r:id="rId21"/>
    <p:sldId id="269" r:id="rId22"/>
    <p:sldId id="271" r:id="rId23"/>
    <p:sldId id="270" r:id="rId24"/>
    <p:sldId id="289" r:id="rId25"/>
    <p:sldId id="272" r:id="rId26"/>
    <p:sldId id="273" r:id="rId27"/>
    <p:sldId id="274" r:id="rId28"/>
    <p:sldId id="275" r:id="rId29"/>
    <p:sldId id="279" r:id="rId30"/>
    <p:sldId id="282" r:id="rId31"/>
    <p:sldId id="280" r:id="rId32"/>
    <p:sldId id="290" r:id="rId33"/>
    <p:sldId id="285" r:id="rId34"/>
    <p:sldId id="28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1279" autoAdjust="0"/>
  </p:normalViewPr>
  <p:slideViewPr>
    <p:cSldViewPr snapToGrid="0">
      <p:cViewPr varScale="1">
        <p:scale>
          <a:sx n="105" d="100"/>
          <a:sy n="105" d="100"/>
        </p:scale>
        <p:origin x="8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314F8-CF78-4CF7-9CEA-EFB7D74D6012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DF625-5EA4-4B23-93C7-AFB5E4337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47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46019C-842D-4BA8-884D-0A9F56E9D47A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4E796A-AD53-42CE-B8A0-7F70A37243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9731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13CEE4-AD1B-4D8E-B4E2-2F97CB96BE55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510C7E-CDAA-4717-9ADD-74DADC13F43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21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D9667E-5EB6-4669-8F75-B05E308CF009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6CB357-3E9A-47B9-97DF-214613871E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7253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DF625-5EA4-4B23-93C7-AFB5E43379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76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C869B6-2CCE-4585-BE35-DC469C58C81A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4D06F-89D3-4EC7-95F9-C4A0CB28BFB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2328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F94323-F1F4-4FD4-A8AE-038FE2E2F692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96EE01-7BE6-4F16-A734-3256F9592B7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4624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D2B2E6-E688-4FD7-9AE9-0F4CBBA23DE0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175F17-7DA1-48A9-8233-8CBFC4B4D1F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846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45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586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800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179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96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56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28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385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190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36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5554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31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261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770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413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191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1892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ervicescanada.gc.ca/" TargetMode="External"/><Relationship Id="rId3" Type="http://schemas.openxmlformats.org/officeDocument/2006/relationships/hyperlink" Target="http://www.canlearn.ca/" TargetMode="External"/><Relationship Id="rId7" Type="http://schemas.openxmlformats.org/officeDocument/2006/relationships/hyperlink" Target="http://www.ontrasfer.ca/" TargetMode="External"/><Relationship Id="rId2" Type="http://schemas.openxmlformats.org/officeDocument/2006/relationships/hyperlink" Target="http://www.studentaward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undyourfuture.ca/" TargetMode="External"/><Relationship Id="rId5" Type="http://schemas.openxmlformats.org/officeDocument/2006/relationships/hyperlink" Target="http://www.osca.ca/" TargetMode="External"/><Relationship Id="rId4" Type="http://schemas.openxmlformats.org/officeDocument/2006/relationships/hyperlink" Target="http://www.scholarshipscanada.ca/" TargetMode="External"/><Relationship Id="rId9" Type="http://schemas.openxmlformats.org/officeDocument/2006/relationships/hyperlink" Target="http://www.electronicinfo.ca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tariocolleges.ca/en/apply/highly-competitive-programs" TargetMode="External"/><Relationship Id="rId2" Type="http://schemas.openxmlformats.org/officeDocument/2006/relationships/hyperlink" Target="https://www.ontariocolleges.ca/en/apply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tariocolleges.ca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964" y="764373"/>
            <a:ext cx="10550236" cy="1293028"/>
          </a:xfrm>
        </p:spPr>
        <p:txBody>
          <a:bodyPr>
            <a:normAutofit/>
          </a:bodyPr>
          <a:lstStyle/>
          <a:p>
            <a:pPr algn="l"/>
            <a:r>
              <a:rPr lang="en-US" b="1" u="sng" dirty="0" smtClean="0"/>
              <a:t>College/ scholarship Information!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Posted on Denison Guidance Google Classroom!</a:t>
            </a:r>
            <a:endParaRPr lang="en-US" sz="4400" dirty="0"/>
          </a:p>
          <a:p>
            <a:r>
              <a:rPr lang="en-US" sz="3200" dirty="0" smtClean="0"/>
              <a:t>Use class code: </a:t>
            </a:r>
            <a:r>
              <a:rPr lang="en-US" sz="3200" dirty="0" err="1" smtClean="0"/>
              <a:t>jzkcwls</a:t>
            </a:r>
            <a:endParaRPr lang="en-US" sz="3200" dirty="0" smtClean="0"/>
          </a:p>
          <a:p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253" y="3479294"/>
            <a:ext cx="9991725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27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298" y="639682"/>
            <a:ext cx="8610600" cy="1293028"/>
          </a:xfrm>
        </p:spPr>
        <p:txBody>
          <a:bodyPr/>
          <a:lstStyle/>
          <a:p>
            <a:pPr algn="l"/>
            <a:r>
              <a:rPr lang="en-US" u="sng" dirty="0"/>
              <a:t>Why </a:t>
            </a:r>
            <a:r>
              <a:rPr lang="en-US" u="sng" dirty="0" smtClean="0"/>
              <a:t>College?</a:t>
            </a:r>
            <a:endParaRPr lang="en-US" u="sng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Colleges offer very practical, </a:t>
            </a:r>
            <a:r>
              <a:rPr lang="en-US" sz="4400" dirty="0" smtClean="0">
                <a:solidFill>
                  <a:schemeClr val="accent1"/>
                </a:solidFill>
              </a:rPr>
              <a:t>focused</a:t>
            </a:r>
            <a:r>
              <a:rPr lang="en-US" sz="4400" dirty="0" smtClean="0"/>
              <a:t> education </a:t>
            </a:r>
            <a:r>
              <a:rPr lang="en-US" sz="4400" dirty="0"/>
              <a:t>where you are trained for a specific job.</a:t>
            </a:r>
          </a:p>
          <a:p>
            <a:r>
              <a:rPr lang="en-US" sz="4400" dirty="0"/>
              <a:t>They offer </a:t>
            </a:r>
            <a:r>
              <a:rPr lang="en-US" sz="4400" dirty="0" smtClean="0"/>
              <a:t>over </a:t>
            </a:r>
            <a:r>
              <a:rPr lang="en-US" sz="4400" dirty="0" smtClean="0">
                <a:solidFill>
                  <a:srgbClr val="00B0F0"/>
                </a:solidFill>
              </a:rPr>
              <a:t>600</a:t>
            </a:r>
            <a:r>
              <a:rPr lang="en-US" sz="4400" dirty="0" smtClean="0"/>
              <a:t> diploma, certificate and degree programs.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9461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892233" y="323798"/>
            <a:ext cx="8610600" cy="1293028"/>
          </a:xfrm>
        </p:spPr>
        <p:txBody>
          <a:bodyPr/>
          <a:lstStyle/>
          <a:p>
            <a:pPr algn="l"/>
            <a:r>
              <a:rPr lang="en-US" u="sng" dirty="0" smtClean="0"/>
              <a:t>Careers!</a:t>
            </a:r>
            <a:endParaRPr lang="en-US" u="sng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85678"/>
            <a:ext cx="10820400" cy="4921856"/>
          </a:xfrm>
        </p:spPr>
        <p:txBody>
          <a:bodyPr>
            <a:normAutofit/>
          </a:bodyPr>
          <a:lstStyle/>
          <a:p>
            <a:r>
              <a:rPr lang="en-US" dirty="0"/>
              <a:t>Professional Golf </a:t>
            </a:r>
            <a:r>
              <a:rPr lang="en-US" dirty="0" smtClean="0"/>
              <a:t>Management- 100% job placement, paid co-op terms, free golf  and lessons, can transfer to degree if you want etc. etc.</a:t>
            </a:r>
            <a:endParaRPr lang="en-US" dirty="0"/>
          </a:p>
          <a:p>
            <a:r>
              <a:rPr lang="en-US" dirty="0"/>
              <a:t>Ski Resort Operations</a:t>
            </a:r>
          </a:p>
          <a:p>
            <a:r>
              <a:rPr lang="en-US" dirty="0"/>
              <a:t>Music Industry Arts</a:t>
            </a:r>
          </a:p>
          <a:p>
            <a:r>
              <a:rPr lang="en-US" dirty="0"/>
              <a:t>Comedy Writing</a:t>
            </a:r>
          </a:p>
          <a:p>
            <a:r>
              <a:rPr lang="en-US" dirty="0"/>
              <a:t>Journalism</a:t>
            </a:r>
          </a:p>
          <a:p>
            <a:r>
              <a:rPr lang="en-US" dirty="0"/>
              <a:t>Radio and Television Broadcasting</a:t>
            </a:r>
          </a:p>
          <a:p>
            <a:r>
              <a:rPr lang="en-US" dirty="0"/>
              <a:t>Hospitality, Recreation and Leisure</a:t>
            </a:r>
          </a:p>
          <a:p>
            <a:r>
              <a:rPr lang="en-US" dirty="0"/>
              <a:t>E </a:t>
            </a:r>
            <a:r>
              <a:rPr lang="en-US" dirty="0" smtClean="0"/>
              <a:t>Business</a:t>
            </a:r>
          </a:p>
          <a:p>
            <a:r>
              <a:rPr lang="en-US" dirty="0"/>
              <a:t>911 and emergency response</a:t>
            </a:r>
          </a:p>
          <a:p>
            <a:r>
              <a:rPr lang="en-US" dirty="0"/>
              <a:t>Entertainment Administration (marketing and managing entertainers)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90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673" y="589805"/>
            <a:ext cx="8610600" cy="1293028"/>
          </a:xfrm>
        </p:spPr>
        <p:txBody>
          <a:bodyPr/>
          <a:lstStyle/>
          <a:p>
            <a:pPr algn="l"/>
            <a:r>
              <a:rPr lang="en-US" u="sng" dirty="0" smtClean="0"/>
              <a:t>Where the jobs are…..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Ontario Colleges offer courses in </a:t>
            </a:r>
            <a:r>
              <a:rPr lang="en-US" sz="3200" dirty="0" smtClean="0">
                <a:solidFill>
                  <a:srgbClr val="92D050"/>
                </a:solidFill>
              </a:rPr>
              <a:t>THE TRADES</a:t>
            </a:r>
            <a:r>
              <a:rPr lang="en-US" sz="3200" dirty="0" smtClean="0"/>
              <a:t>:</a:t>
            </a:r>
          </a:p>
          <a:p>
            <a:endParaRPr lang="en-US" dirty="0"/>
          </a:p>
          <a:p>
            <a:r>
              <a:rPr lang="en-US" sz="3200" dirty="0"/>
              <a:t>With nearly </a:t>
            </a:r>
            <a:r>
              <a:rPr lang="en-US" sz="3200" dirty="0">
                <a:solidFill>
                  <a:srgbClr val="FFFF00"/>
                </a:solidFill>
              </a:rPr>
              <a:t>half of the workforce eligible to retire </a:t>
            </a:r>
            <a:r>
              <a:rPr lang="en-US" sz="3200" dirty="0"/>
              <a:t>in coming years, the demand for trades workers has never been higher. In the construction trades alone, over </a:t>
            </a:r>
            <a:r>
              <a:rPr lang="en-US" sz="3200" dirty="0">
                <a:solidFill>
                  <a:srgbClr val="FFFF00"/>
                </a:solidFill>
              </a:rPr>
              <a:t>200,000 jobs will need to be filled </a:t>
            </a:r>
            <a:r>
              <a:rPr lang="en-US" sz="3200" dirty="0"/>
              <a:t>over the next decade by smart, skilled people.</a:t>
            </a:r>
          </a:p>
        </p:txBody>
      </p:sp>
    </p:spTree>
    <p:extLst>
      <p:ext uri="{BB962C8B-B14F-4D97-AF65-F5344CB8AC3E}">
        <p14:creationId xmlns:p14="http://schemas.microsoft.com/office/powerpoint/2010/main" val="190947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546" y="656307"/>
            <a:ext cx="8610600" cy="1293028"/>
          </a:xfrm>
        </p:spPr>
        <p:txBody>
          <a:bodyPr/>
          <a:lstStyle/>
          <a:p>
            <a:pPr algn="l"/>
            <a:r>
              <a:rPr lang="en-US" u="sng" dirty="0"/>
              <a:t>Apprenticeships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Colleges offer the training for apprentices.</a:t>
            </a:r>
          </a:p>
          <a:p>
            <a:r>
              <a:rPr lang="en-US" sz="3600" dirty="0"/>
              <a:t>Weather you want to be an </a:t>
            </a:r>
            <a:r>
              <a:rPr lang="en-US" sz="3600" dirty="0">
                <a:solidFill>
                  <a:srgbClr val="00B0F0"/>
                </a:solidFill>
              </a:rPr>
              <a:t>electrician, plumber , automotive technician, chef or hairstylist,</a:t>
            </a:r>
            <a:r>
              <a:rPr lang="en-US" sz="3600" dirty="0"/>
              <a:t> colleges provide the in school segment.</a:t>
            </a:r>
          </a:p>
          <a:p>
            <a:r>
              <a:rPr lang="en-US" sz="3600" dirty="0"/>
              <a:t>You must find an employer to hire you while you are </a:t>
            </a:r>
            <a:r>
              <a:rPr lang="en-US" sz="3600" dirty="0" smtClean="0"/>
              <a:t>training.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6097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0" grpId="1"/>
      <p:bldP spid="37890" grpId="2"/>
      <p:bldP spid="37891" grpId="0" build="p"/>
      <p:bldP spid="37891" grpI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797" y="664621"/>
            <a:ext cx="8610600" cy="1293028"/>
          </a:xfrm>
        </p:spPr>
        <p:txBody>
          <a:bodyPr/>
          <a:lstStyle/>
          <a:p>
            <a:pPr algn="l"/>
            <a:r>
              <a:rPr lang="en-US" u="sng" dirty="0" smtClean="0"/>
              <a:t>Trades programs: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George Brown</a:t>
            </a:r>
            <a:r>
              <a:rPr lang="en-US" dirty="0" smtClean="0"/>
              <a:t>: Construction Trades - </a:t>
            </a:r>
            <a:r>
              <a:rPr lang="en-US" dirty="0"/>
              <a:t> It exposes you to a variety of trades allowing you to </a:t>
            </a:r>
            <a:r>
              <a:rPr lang="en-US" dirty="0">
                <a:solidFill>
                  <a:srgbClr val="FF0000"/>
                </a:solidFill>
              </a:rPr>
              <a:t>determine which one interests you </a:t>
            </a:r>
            <a:r>
              <a:rPr lang="en-US" dirty="0"/>
              <a:t>the most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Durham College</a:t>
            </a:r>
            <a:r>
              <a:rPr lang="en-US" dirty="0" smtClean="0"/>
              <a:t>: Trade Fundamentals  - see which one suits you best!</a:t>
            </a:r>
          </a:p>
          <a:p>
            <a:r>
              <a:rPr lang="en-US" sz="1200" dirty="0" smtClean="0"/>
              <a:t>Carpentry</a:t>
            </a:r>
            <a:endParaRPr lang="en-US" sz="1200" dirty="0"/>
          </a:p>
          <a:p>
            <a:r>
              <a:rPr lang="en-US" sz="1200" dirty="0"/>
              <a:t>Electrical</a:t>
            </a:r>
          </a:p>
          <a:p>
            <a:r>
              <a:rPr lang="en-US" sz="1200" dirty="0"/>
              <a:t>Industrial maintenance</a:t>
            </a:r>
          </a:p>
          <a:p>
            <a:r>
              <a:rPr lang="en-US" sz="1200" dirty="0"/>
              <a:t>Machining</a:t>
            </a:r>
          </a:p>
          <a:p>
            <a:r>
              <a:rPr lang="en-US" sz="1200" dirty="0"/>
              <a:t>Plumbing</a:t>
            </a:r>
          </a:p>
          <a:p>
            <a:r>
              <a:rPr lang="en-US" sz="1200" dirty="0"/>
              <a:t>Welding</a:t>
            </a:r>
          </a:p>
          <a:p>
            <a:r>
              <a:rPr lang="en-US" sz="1200" dirty="0"/>
              <a:t>Heating, Ventilation and Air Conditioning (HVAC) </a:t>
            </a:r>
            <a:r>
              <a:rPr lang="en-US" sz="1200" dirty="0" smtClean="0"/>
              <a:t>essentials</a:t>
            </a:r>
          </a:p>
          <a:p>
            <a:endParaRPr lang="en-US" sz="1200" dirty="0"/>
          </a:p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Fleming College – </a:t>
            </a:r>
            <a:r>
              <a:rPr lang="en-US" dirty="0" smtClean="0"/>
              <a:t>Trade Fundamentals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Conestoga College </a:t>
            </a:r>
            <a:r>
              <a:rPr lang="en-US" dirty="0" smtClean="0"/>
              <a:t>(Waterloo) – Masonry, HVAC </a:t>
            </a:r>
            <a:r>
              <a:rPr lang="en-US" dirty="0" err="1" smtClean="0"/>
              <a:t>etc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09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669" y="606431"/>
            <a:ext cx="8610600" cy="1293028"/>
          </a:xfrm>
        </p:spPr>
        <p:txBody>
          <a:bodyPr/>
          <a:lstStyle/>
          <a:p>
            <a:pPr algn="l"/>
            <a:r>
              <a:rPr lang="en-US" u="sng" dirty="0" smtClean="0"/>
              <a:t>Where the Jobs are!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Seneca</a:t>
            </a:r>
            <a:r>
              <a:rPr lang="en-US" dirty="0" smtClean="0"/>
              <a:t> is reporting some current “in demand” fields are:</a:t>
            </a:r>
          </a:p>
          <a:p>
            <a:r>
              <a:rPr lang="en-US" dirty="0" smtClean="0"/>
              <a:t>IT and FINANCE – they don’t have enough students to fill co-op spots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B0F0"/>
                </a:solidFill>
              </a:rPr>
              <a:t>Underwater Skills </a:t>
            </a:r>
            <a:r>
              <a:rPr lang="en-US" dirty="0" smtClean="0"/>
              <a:t>has one of the highest employment rate with average starting salaries from $62,000-$100,000+</a:t>
            </a:r>
          </a:p>
          <a:p>
            <a:r>
              <a:rPr lang="en-US" dirty="0"/>
              <a:t>Underwater skills programs combine </a:t>
            </a:r>
            <a:r>
              <a:rPr lang="en-US" dirty="0">
                <a:solidFill>
                  <a:srgbClr val="92D050"/>
                </a:solidFill>
              </a:rPr>
              <a:t>diving training with construction and salvage </a:t>
            </a:r>
            <a:r>
              <a:rPr lang="en-US" dirty="0"/>
              <a:t>techniques to prepare students for safe and effective work under the water, laying and repairing pipeline, inspecting underwater support structures and much more.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rgbClr val="FFFF00"/>
                </a:solidFill>
              </a:rPr>
              <a:t>Durham</a:t>
            </a:r>
            <a:r>
              <a:rPr lang="en-US" dirty="0" smtClean="0"/>
              <a:t> reports: Fire and Life Safety Technician and Culinary Management are in need of Co-op students as well!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9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171" y="531617"/>
            <a:ext cx="8610600" cy="1293028"/>
          </a:xfrm>
        </p:spPr>
        <p:txBody>
          <a:bodyPr/>
          <a:lstStyle/>
          <a:p>
            <a:pPr algn="l"/>
            <a:r>
              <a:rPr lang="en-US" u="sng" dirty="0" smtClean="0"/>
              <a:t>Why College?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Financially less expensive</a:t>
            </a:r>
          </a:p>
          <a:p>
            <a:r>
              <a:rPr lang="en-US" sz="3600" dirty="0" smtClean="0"/>
              <a:t>$26 000 College vs $80 000 University (living away)</a:t>
            </a:r>
          </a:p>
          <a:p>
            <a:endParaRPr lang="en-US" sz="3600" dirty="0" smtClean="0"/>
          </a:p>
          <a:p>
            <a:r>
              <a:rPr lang="en-US" sz="3600" dirty="0" smtClean="0"/>
              <a:t>40% of admissions to college are </a:t>
            </a:r>
            <a:r>
              <a:rPr lang="en-US" sz="3600" dirty="0" smtClean="0">
                <a:solidFill>
                  <a:srgbClr val="FFFF00"/>
                </a:solidFill>
              </a:rPr>
              <a:t>University Graduates </a:t>
            </a:r>
            <a:r>
              <a:rPr lang="en-US" sz="3600" dirty="0" smtClean="0"/>
              <a:t>according to Seneca College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5793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4044" y="681245"/>
            <a:ext cx="8610600" cy="1293028"/>
          </a:xfrm>
          <a:solidFill>
            <a:schemeClr val="bg2">
              <a:lumMod val="50000"/>
            </a:schemeClr>
          </a:solidFill>
        </p:spPr>
        <p:txBody>
          <a:bodyPr/>
          <a:lstStyle/>
          <a:p>
            <a:pPr algn="l"/>
            <a:r>
              <a:rPr lang="en-US" u="sng" dirty="0" smtClean="0"/>
              <a:t>Cost of College Programs:</a:t>
            </a:r>
            <a:endParaRPr lang="en-US" u="sn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Average</a:t>
            </a:r>
            <a:r>
              <a:rPr lang="en-US" sz="2400" dirty="0"/>
              <a:t> cost of tuition for </a:t>
            </a:r>
            <a:r>
              <a:rPr lang="en-US" sz="2400" b="1" dirty="0"/>
              <a:t>one academic year</a:t>
            </a:r>
            <a:r>
              <a:rPr lang="en-US" sz="2400" dirty="0"/>
              <a:t> in an Ontario college program:</a:t>
            </a:r>
          </a:p>
          <a:p>
            <a:r>
              <a:rPr lang="en-US" sz="2400" dirty="0"/>
              <a:t>Diploma Programs - $2,400</a:t>
            </a:r>
          </a:p>
          <a:p>
            <a:r>
              <a:rPr lang="en-US" sz="2400" dirty="0"/>
              <a:t>Graduate Certificate Programs - $3,600</a:t>
            </a:r>
          </a:p>
          <a:p>
            <a:r>
              <a:rPr lang="en-US" sz="2400" dirty="0"/>
              <a:t>Bachelor’s Degree Programs - $6,100</a:t>
            </a:r>
          </a:p>
          <a:p>
            <a:r>
              <a:rPr lang="en-US" sz="2400" dirty="0"/>
              <a:t>Collaborative Programs - $5,000</a:t>
            </a:r>
          </a:p>
          <a:p>
            <a:r>
              <a:rPr lang="en-US" sz="2400" dirty="0"/>
              <a:t>You can also expect an average of $800 in ancillary fees (student activity fees, athletic fees, health insurance, etc.) and $1,300 for books and supplies. Please note that these figures do not include living costs, such as rent, utilities and transportation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221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3076541"/>
            <a:ext cx="9781309" cy="2547020"/>
          </a:xfrm>
        </p:spPr>
        <p:txBody>
          <a:bodyPr>
            <a:normAutofit/>
          </a:bodyPr>
          <a:lstStyle/>
          <a:p>
            <a:r>
              <a:rPr lang="en-US" dirty="0" smtClean="0"/>
              <a:t>Tuition, books</a:t>
            </a:r>
            <a:r>
              <a:rPr lang="en-US" dirty="0"/>
              <a:t>, fees and expenses = $</a:t>
            </a:r>
            <a:r>
              <a:rPr lang="en-US" dirty="0" smtClean="0"/>
              <a:t>4,500 </a:t>
            </a:r>
            <a:r>
              <a:rPr lang="en-US" dirty="0"/>
              <a:t>x 3 years = </a:t>
            </a:r>
            <a:r>
              <a:rPr lang="en-US" u="sng" dirty="0">
                <a:solidFill>
                  <a:schemeClr val="accent2"/>
                </a:solidFill>
              </a:rPr>
              <a:t>$13 </a:t>
            </a:r>
            <a:r>
              <a:rPr lang="en-US" u="sng" dirty="0" smtClean="0">
                <a:solidFill>
                  <a:schemeClr val="accent2"/>
                </a:solidFill>
              </a:rPr>
              <a:t>500</a:t>
            </a:r>
            <a:endParaRPr lang="en-US" u="sng" dirty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rgbClr val="92D050"/>
                </a:solidFill>
              </a:rPr>
              <a:t>Living away</a:t>
            </a:r>
            <a:r>
              <a:rPr lang="en-US" dirty="0"/>
              <a:t>-  $4 </a:t>
            </a:r>
            <a:r>
              <a:rPr lang="en-US" dirty="0" smtClean="0"/>
              <a:t>000 - $</a:t>
            </a:r>
            <a:r>
              <a:rPr lang="en-US" dirty="0"/>
              <a:t>6 000 x 3 years =$13000-$ 18 000</a:t>
            </a:r>
          </a:p>
          <a:p>
            <a:r>
              <a:rPr lang="en-US" dirty="0"/>
              <a:t>This means the average 3 </a:t>
            </a:r>
            <a:r>
              <a:rPr lang="en-US" dirty="0" smtClean="0"/>
              <a:t>year </a:t>
            </a:r>
            <a:r>
              <a:rPr lang="en-US" dirty="0"/>
              <a:t>diploma   </a:t>
            </a:r>
            <a:r>
              <a:rPr lang="en-US" u="sng" dirty="0">
                <a:solidFill>
                  <a:schemeClr val="accent2"/>
                </a:solidFill>
              </a:rPr>
              <a:t>=$</a:t>
            </a:r>
            <a:r>
              <a:rPr lang="en-US" u="sng" dirty="0" smtClean="0">
                <a:solidFill>
                  <a:schemeClr val="accent2"/>
                </a:solidFill>
              </a:rPr>
              <a:t>26500 - $31 500</a:t>
            </a:r>
            <a:endParaRPr lang="en-US" u="sng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08611" y="107111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u="sng" dirty="0" smtClean="0"/>
              <a:t>Cost of College?</a:t>
            </a:r>
            <a:endParaRPr lang="en-US" sz="4400" u="sng" dirty="0"/>
          </a:p>
        </p:txBody>
      </p:sp>
    </p:spTree>
    <p:extLst>
      <p:ext uri="{BB962C8B-B14F-4D97-AF65-F5344CB8AC3E}">
        <p14:creationId xmlns:p14="http://schemas.microsoft.com/office/powerpoint/2010/main" val="384745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Final Year….. No Regrets!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BEEBDD-B373-4029-93F8-E40579FC6FE0}" type="datetime1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10/13/2020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35841" name="Picture 1" descr="C:\Users\kim.spiller\AppData\Local\Microsoft\Windows\Temporary Internet Files\Content.IE5\0Z4QB2SS\%EB%B6%84%EC%A3%BC%ED%95%A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12901"/>
            <a:ext cx="2079625" cy="1876425"/>
          </a:xfrm>
          <a:prstGeom prst="rect">
            <a:avLst/>
          </a:prstGeom>
          <a:noFill/>
        </p:spPr>
      </p:pic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7701" y="5014912"/>
            <a:ext cx="3124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 descr="C:\Users\kim.spiller\AppData\Local\Microsoft\Windows\Temporary Internet Files\Content.IE5\0Z4QB2SS\question-mark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35818" y="2832100"/>
            <a:ext cx="2327564" cy="21336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098800" y="2057401"/>
            <a:ext cx="3810000" cy="25853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Are you stressed?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Not sure what to apply for?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Busy with studying, visiting schools, work and extracurricular activities?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960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Graduating class of 2020!</a:t>
            </a:r>
            <a:endParaRPr lang="en-US" dirty="0"/>
          </a:p>
        </p:txBody>
      </p:sp>
      <p:pic>
        <p:nvPicPr>
          <p:cNvPr id="4" name="Content Placeholder 3" descr="&lt;strong&gt;Oh&lt;/strong&gt;, &lt;strong&gt;the Places&lt;/strong&gt; &lt;strong&gt;You'll&lt;/strong&gt; &lt;strong&gt;Go&lt;/strong&gt;! - Wikipedi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2193925"/>
            <a:ext cx="5105399" cy="4024313"/>
          </a:xfrm>
        </p:spPr>
      </p:pic>
    </p:spTree>
    <p:extLst>
      <p:ext uri="{BB962C8B-B14F-4D97-AF65-F5344CB8AC3E}">
        <p14:creationId xmlns:p14="http://schemas.microsoft.com/office/powerpoint/2010/main" val="230439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 </a:t>
            </a:r>
            <a:r>
              <a:rPr lang="en-CA" sz="6600" dirty="0" smtClean="0"/>
              <a:t>Some Thoughts</a:t>
            </a:r>
            <a:r>
              <a:rPr lang="en-CA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Keep Organized!! </a:t>
            </a:r>
          </a:p>
          <a:p>
            <a:r>
              <a:rPr lang="en-CA" dirty="0" smtClean="0">
                <a:solidFill>
                  <a:srgbClr val="FF0000"/>
                </a:solidFill>
              </a:rPr>
              <a:t>RESEARCH</a:t>
            </a:r>
            <a:r>
              <a:rPr lang="en-CA" dirty="0" smtClean="0"/>
              <a:t> and plan visits!</a:t>
            </a:r>
          </a:p>
          <a:p>
            <a:r>
              <a:rPr lang="en-CA" dirty="0" smtClean="0"/>
              <a:t>Work hard – you could be </a:t>
            </a:r>
            <a:r>
              <a:rPr lang="en-CA" dirty="0" smtClean="0">
                <a:solidFill>
                  <a:schemeClr val="accent5"/>
                </a:solidFill>
              </a:rPr>
              <a:t>1% away </a:t>
            </a:r>
            <a:r>
              <a:rPr lang="en-CA" dirty="0" smtClean="0"/>
              <a:t>from a scholarship or spot that you didn’t get. We don’t change marks after the fact! Earn them now.</a:t>
            </a:r>
          </a:p>
          <a:p>
            <a:r>
              <a:rPr lang="en-CA" dirty="0" smtClean="0"/>
              <a:t>Develop strong relationships with teachers and Guidance</a:t>
            </a:r>
          </a:p>
          <a:p>
            <a:r>
              <a:rPr lang="en-CA" dirty="0" smtClean="0"/>
              <a:t>If you need a </a:t>
            </a:r>
            <a:r>
              <a:rPr lang="en-CA" u="sng" dirty="0" smtClean="0">
                <a:solidFill>
                  <a:srgbClr val="FF0000"/>
                </a:solidFill>
              </a:rPr>
              <a:t>teacher reference letter</a:t>
            </a:r>
            <a:r>
              <a:rPr lang="en-CA" dirty="0" smtClean="0"/>
              <a:t>, give teachers lots of time to complete it!</a:t>
            </a:r>
          </a:p>
          <a:p>
            <a:r>
              <a:rPr lang="en-CA" dirty="0" smtClean="0"/>
              <a:t>Don’t leave things until the last minute </a:t>
            </a:r>
            <a:r>
              <a:rPr lang="en-CA" dirty="0" err="1" smtClean="0"/>
              <a:t>ie</a:t>
            </a:r>
            <a:r>
              <a:rPr lang="en-CA" dirty="0" smtClean="0"/>
              <a:t>. community hours, supplemental applications etc. etc.</a:t>
            </a:r>
          </a:p>
          <a:p>
            <a:endParaRPr lang="en-US" dirty="0"/>
          </a:p>
        </p:txBody>
      </p:sp>
      <p:pic>
        <p:nvPicPr>
          <p:cNvPr id="33794" name="Picture 2" descr="C:\Users\kim.spiller\AppData\Local\Microsoft\Windows\Temporary Internet Files\Content.IE5\0Z4QB2SS\binder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4015" y="5600700"/>
            <a:ext cx="1019830" cy="990085"/>
          </a:xfrm>
          <a:prstGeom prst="rect">
            <a:avLst/>
          </a:prstGeom>
          <a:noFill/>
        </p:spPr>
      </p:pic>
      <p:pic>
        <p:nvPicPr>
          <p:cNvPr id="33795" name="Picture 3" descr="C:\Users\kim.spiller\AppData\Local\Microsoft\Windows\Temporary Internet Files\Content.IE5\BHPUH5J0\UXS8lST6M_0GiBnGKA10Rj8XNG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40725" y="5714743"/>
            <a:ext cx="1158875" cy="762000"/>
          </a:xfrm>
          <a:prstGeom prst="rect">
            <a:avLst/>
          </a:prstGeom>
          <a:noFill/>
        </p:spPr>
      </p:pic>
      <p:pic>
        <p:nvPicPr>
          <p:cNvPr id="33796" name="Picture 4" descr="C:\Users\kim.spiller\AppData\Local\Microsoft\Windows\Temporary Internet Files\Content.IE5\BHPUH5J0\time_management_101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4100" y="525781"/>
            <a:ext cx="1371601" cy="1066800"/>
          </a:xfrm>
          <a:prstGeom prst="rect">
            <a:avLst/>
          </a:prstGeom>
          <a:noFill/>
        </p:spPr>
      </p:pic>
      <p:pic>
        <p:nvPicPr>
          <p:cNvPr id="33797" name="Picture 5" descr="C:\Users\kim.spiller\AppData\Local\Microsoft\Windows\Temporary Internet Files\Content.IE5\BHPUH5J0\objetivos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62901" y="1974603"/>
            <a:ext cx="2006600" cy="83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694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598118"/>
            <a:ext cx="8610600" cy="1293028"/>
          </a:xfrm>
        </p:spPr>
        <p:txBody>
          <a:bodyPr/>
          <a:lstStyle/>
          <a:p>
            <a:pPr algn="ctr"/>
            <a:r>
              <a:rPr lang="en-US" u="sng" dirty="0" smtClean="0"/>
              <a:t>Important Dates and Events!</a:t>
            </a:r>
            <a:endParaRPr lang="en-US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6912" y="2193925"/>
            <a:ext cx="8278176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83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Volunteer Fair </a:t>
            </a:r>
            <a:r>
              <a:rPr lang="en-US" dirty="0" smtClean="0">
                <a:solidFill>
                  <a:srgbClr val="FF0000"/>
                </a:solidFill>
              </a:rPr>
              <a:t>– November 20 – café. Get this done!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Canadian Cancer Society</a:t>
            </a:r>
          </a:p>
          <a:p>
            <a:r>
              <a:rPr lang="en-US" dirty="0" smtClean="0"/>
              <a:t>Habitat for Humanity</a:t>
            </a:r>
          </a:p>
          <a:p>
            <a:r>
              <a:rPr lang="en-US" dirty="0" smtClean="0"/>
              <a:t>Newmarket Soccer Club</a:t>
            </a:r>
          </a:p>
          <a:p>
            <a:r>
              <a:rPr lang="en-US" dirty="0" smtClean="0"/>
              <a:t>Town of Newmarket</a:t>
            </a:r>
          </a:p>
          <a:p>
            <a:r>
              <a:rPr lang="en-US" dirty="0" smtClean="0"/>
              <a:t>SPCA </a:t>
            </a:r>
          </a:p>
          <a:p>
            <a:r>
              <a:rPr lang="en-US" dirty="0" smtClean="0"/>
              <a:t>Neighborhood Network</a:t>
            </a:r>
          </a:p>
          <a:p>
            <a:r>
              <a:rPr lang="en-US" dirty="0" err="1" smtClean="0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67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File:&lt;strong&gt;Money&lt;/strong&gt; Cash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2193925"/>
            <a:ext cx="8128000" cy="3775075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44600" y="764373"/>
            <a:ext cx="10261600" cy="1293028"/>
          </a:xfrm>
        </p:spPr>
        <p:txBody>
          <a:bodyPr/>
          <a:lstStyle/>
          <a:p>
            <a:pPr algn="ctr"/>
            <a:r>
              <a:rPr lang="en-US" dirty="0" smtClean="0"/>
              <a:t>How much will this cost and where do I get the money???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51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436" y="764373"/>
            <a:ext cx="10474037" cy="545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9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There is no rush on applying for OSAP</a:t>
            </a:r>
          </a:p>
          <a:p>
            <a:r>
              <a:rPr lang="en-US" sz="3200" dirty="0" smtClean="0"/>
              <a:t>Usually applied for in </a:t>
            </a:r>
            <a:r>
              <a:rPr lang="en-US" sz="3200" b="1" u="sng" dirty="0" smtClean="0">
                <a:solidFill>
                  <a:srgbClr val="92D050"/>
                </a:solidFill>
              </a:rPr>
              <a:t>April – June </a:t>
            </a:r>
            <a:r>
              <a:rPr lang="en-US" sz="3200" dirty="0" smtClean="0"/>
              <a:t>as you have to tell them the school you have been accepted to.</a:t>
            </a:r>
          </a:p>
          <a:p>
            <a:r>
              <a:rPr lang="en-US" sz="3200" dirty="0" smtClean="0"/>
              <a:t>You can apply later as well, but the funds may not be available when the tuition is due.</a:t>
            </a:r>
          </a:p>
          <a:p>
            <a:r>
              <a:rPr lang="en-US" sz="3200" dirty="0" smtClean="0"/>
              <a:t>There is an OSAP Aid Estimator you can do now to see how much you may be eligible for!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796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Pick up the list of websites in Guidance</a:t>
            </a:r>
          </a:p>
          <a:p>
            <a:r>
              <a:rPr lang="en-CA" dirty="0" smtClean="0"/>
              <a:t>Check the </a:t>
            </a:r>
            <a:r>
              <a:rPr lang="en-CA" b="1" dirty="0" smtClean="0"/>
              <a:t>Scholarship Bulletin Board </a:t>
            </a:r>
            <a:r>
              <a:rPr lang="en-CA" dirty="0" smtClean="0"/>
              <a:t>near  Guidance</a:t>
            </a:r>
          </a:p>
          <a:p>
            <a:r>
              <a:rPr lang="en-CA" dirty="0" smtClean="0"/>
              <a:t>Research, research, research</a:t>
            </a:r>
          </a:p>
          <a:p>
            <a:r>
              <a:rPr lang="en-CA" dirty="0" smtClean="0"/>
              <a:t>Create a </a:t>
            </a:r>
            <a:r>
              <a:rPr lang="en-CA" b="1" dirty="0" smtClean="0"/>
              <a:t>personal profile </a:t>
            </a:r>
            <a:r>
              <a:rPr lang="en-CA" dirty="0" smtClean="0"/>
              <a:t>at </a:t>
            </a:r>
            <a:r>
              <a:rPr lang="en-CA" b="1" dirty="0" smtClean="0">
                <a:hlinkClick r:id="rId2"/>
              </a:rPr>
              <a:t>www.studentawards.com</a:t>
            </a:r>
            <a:r>
              <a:rPr lang="en-CA" b="1" dirty="0" smtClean="0"/>
              <a:t> or </a:t>
            </a:r>
            <a:r>
              <a:rPr lang="en-CA" b="1" u="sng" dirty="0" smtClean="0">
                <a:solidFill>
                  <a:schemeClr val="accent1"/>
                </a:solidFill>
              </a:rPr>
              <a:t>scholartree.ca</a:t>
            </a:r>
            <a:r>
              <a:rPr lang="en-CA" b="1" dirty="0" smtClean="0"/>
              <a:t> – </a:t>
            </a:r>
            <a:r>
              <a:rPr lang="en-CA" sz="2400" dirty="0"/>
              <a:t>you will receive </a:t>
            </a:r>
            <a:r>
              <a:rPr lang="en-CA" sz="2400" dirty="0" smtClean="0"/>
              <a:t>e-mails</a:t>
            </a:r>
            <a:endParaRPr lang="en-CA" sz="2400" dirty="0"/>
          </a:p>
          <a:p>
            <a:r>
              <a:rPr lang="en-CA" dirty="0" smtClean="0"/>
              <a:t>Check other websites:</a:t>
            </a:r>
          </a:p>
          <a:p>
            <a:pPr lvl="1"/>
            <a:r>
              <a:rPr lang="en-CA" dirty="0" smtClean="0">
                <a:hlinkClick r:id="rId3"/>
              </a:rPr>
              <a:t>www.canlearn.ca</a:t>
            </a:r>
            <a:endParaRPr lang="en-CA" dirty="0" smtClean="0"/>
          </a:p>
          <a:p>
            <a:pPr lvl="1"/>
            <a:r>
              <a:rPr lang="en-CA" dirty="0" smtClean="0">
                <a:hlinkClick r:id="rId4"/>
              </a:rPr>
              <a:t>www.scholarshipscanada.ca</a:t>
            </a:r>
            <a:endParaRPr lang="en-CA" dirty="0" smtClean="0"/>
          </a:p>
          <a:p>
            <a:pPr lvl="1"/>
            <a:r>
              <a:rPr lang="en-CA" dirty="0" smtClean="0">
                <a:hlinkClick r:id="rId5"/>
              </a:rPr>
              <a:t>www.osca.ca</a:t>
            </a:r>
            <a:endParaRPr lang="en-CA" dirty="0" smtClean="0"/>
          </a:p>
          <a:p>
            <a:pPr lvl="1"/>
            <a:r>
              <a:rPr lang="en-CA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yconic.ca</a:t>
            </a:r>
            <a:r>
              <a:rPr lang="en-CA" dirty="0" smtClean="0"/>
              <a:t> </a:t>
            </a:r>
          </a:p>
          <a:p>
            <a:pPr lvl="1"/>
            <a:r>
              <a:rPr lang="en-CA" dirty="0" smtClean="0">
                <a:hlinkClick r:id="rId6"/>
              </a:rPr>
              <a:t>www.fundyourfuture.ca</a:t>
            </a:r>
            <a:endParaRPr lang="en-CA" dirty="0" smtClean="0"/>
          </a:p>
          <a:p>
            <a:pPr lvl="1"/>
            <a:r>
              <a:rPr lang="en-CA" dirty="0" smtClean="0">
                <a:hlinkClick r:id="rId7"/>
              </a:rPr>
              <a:t>www.ontrasfer.ca</a:t>
            </a:r>
            <a:endParaRPr lang="en-CA" dirty="0" smtClean="0"/>
          </a:p>
          <a:p>
            <a:pPr lvl="1"/>
            <a:r>
              <a:rPr lang="en-CA" dirty="0" smtClean="0">
                <a:hlinkClick r:id="rId8"/>
              </a:rPr>
              <a:t>www.servicescanada.gc.ca</a:t>
            </a:r>
            <a:endParaRPr lang="en-CA" dirty="0" smtClean="0"/>
          </a:p>
          <a:p>
            <a:pPr lvl="1"/>
            <a:r>
              <a:rPr lang="en-CA" dirty="0" smtClean="0">
                <a:hlinkClick r:id="rId9"/>
              </a:rPr>
              <a:t>www.electronicinfo.ca</a:t>
            </a:r>
            <a:r>
              <a:rPr lang="en-CA" dirty="0" smtClean="0"/>
              <a:t> (university)</a:t>
            </a:r>
          </a:p>
          <a:p>
            <a:pPr lvl="1">
              <a:buNone/>
            </a:pPr>
            <a:endParaRPr lang="en-CA" dirty="0"/>
          </a:p>
          <a:p>
            <a:pPr lvl="1">
              <a:buNone/>
            </a:pPr>
            <a:endParaRPr lang="en-CA" dirty="0" smtClean="0"/>
          </a:p>
          <a:p>
            <a:pPr lvl="1">
              <a:buNone/>
            </a:pPr>
            <a:endParaRPr lang="en-CA" dirty="0"/>
          </a:p>
          <a:p>
            <a:pPr lvl="1">
              <a:buNone/>
            </a:pPr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CA" dirty="0" smtClean="0"/>
              <a:t>Where to Look for Scholarships $$$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99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Scholarship Research continued….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Fill out a </a:t>
            </a:r>
            <a:r>
              <a:rPr lang="en-US" u="sng" dirty="0" smtClean="0"/>
              <a:t>scholarship form </a:t>
            </a:r>
            <a:r>
              <a:rPr lang="en-US" dirty="0" smtClean="0"/>
              <a:t>in Guidance to be considered for SCHOOL NOMINATED scholarships</a:t>
            </a:r>
          </a:p>
          <a:p>
            <a:endParaRPr lang="en-US" dirty="0" smtClean="0"/>
          </a:p>
          <a:p>
            <a:r>
              <a:rPr lang="en-US" dirty="0" smtClean="0"/>
              <a:t>Check the </a:t>
            </a:r>
            <a:r>
              <a:rPr lang="en-US" u="sng" dirty="0" smtClean="0"/>
              <a:t>scholarship board </a:t>
            </a:r>
            <a:r>
              <a:rPr lang="en-US" dirty="0" smtClean="0"/>
              <a:t>located outside of the Guidance office and listen for announcements.</a:t>
            </a:r>
            <a:endParaRPr lang="en-US" dirty="0"/>
          </a:p>
          <a:p>
            <a:endParaRPr lang="en-US" dirty="0" smtClean="0"/>
          </a:p>
          <a:p>
            <a:r>
              <a:rPr lang="en-US" sz="2800" dirty="0"/>
              <a:t>Attend the “</a:t>
            </a:r>
            <a:r>
              <a:rPr lang="en-US" sz="2800" dirty="0">
                <a:solidFill>
                  <a:schemeClr val="accent1"/>
                </a:solidFill>
              </a:rPr>
              <a:t>Financing your education/OSAP</a:t>
            </a:r>
            <a:r>
              <a:rPr lang="en-US" sz="2800" dirty="0"/>
              <a:t>” presentation on </a:t>
            </a:r>
            <a:r>
              <a:rPr lang="en-US" sz="2800" dirty="0">
                <a:solidFill>
                  <a:schemeClr val="accent4"/>
                </a:solidFill>
              </a:rPr>
              <a:t>November </a:t>
            </a:r>
            <a:r>
              <a:rPr lang="en-US" sz="2800" dirty="0" smtClean="0">
                <a:solidFill>
                  <a:schemeClr val="accent4"/>
                </a:solidFill>
              </a:rPr>
              <a:t>18</a:t>
            </a:r>
            <a:r>
              <a:rPr lang="en-US" sz="2800" baseline="30000" dirty="0" smtClean="0">
                <a:solidFill>
                  <a:schemeClr val="accent4"/>
                </a:solidFill>
              </a:rPr>
              <a:t>th</a:t>
            </a:r>
            <a:r>
              <a:rPr lang="en-US" sz="2800" dirty="0" smtClean="0">
                <a:solidFill>
                  <a:schemeClr val="accent4"/>
                </a:solidFill>
              </a:rPr>
              <a:t> </a:t>
            </a:r>
            <a:r>
              <a:rPr lang="en-US" sz="2800" dirty="0">
                <a:solidFill>
                  <a:schemeClr val="accent4"/>
                </a:solidFill>
              </a:rPr>
              <a:t>at 6:30pm in the Library </a:t>
            </a:r>
            <a:r>
              <a:rPr lang="en-US" sz="2800" dirty="0"/>
              <a:t>at Denison.</a:t>
            </a:r>
          </a:p>
          <a:p>
            <a:endParaRPr lang="en-US" sz="2800" dirty="0"/>
          </a:p>
          <a:p>
            <a:r>
              <a:rPr lang="en-US" sz="2800" dirty="0" smtClean="0"/>
              <a:t>Listen for announcements!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17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College Scholarships on </a:t>
            </a:r>
            <a:r>
              <a:rPr lang="en-US" dirty="0" smtClean="0">
                <a:solidFill>
                  <a:schemeClr val="accent4"/>
                </a:solidFill>
              </a:rPr>
              <a:t>Ontariocolleges.ca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0500" y="2057401"/>
            <a:ext cx="7277940" cy="479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ight Arrow 1"/>
          <p:cNvSpPr/>
          <p:nvPr/>
        </p:nvSpPr>
        <p:spPr>
          <a:xfrm>
            <a:off x="3581400" y="38735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43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 Arrow 2"/>
          <p:cNvSpPr/>
          <p:nvPr/>
        </p:nvSpPr>
        <p:spPr>
          <a:xfrm rot="3670306">
            <a:off x="8811333" y="1593340"/>
            <a:ext cx="2020152" cy="121300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163" t="-6577" r="-1202" b="4212"/>
          <a:stretch/>
        </p:blipFill>
        <p:spPr>
          <a:xfrm>
            <a:off x="1383025" y="581925"/>
            <a:ext cx="8497960" cy="504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90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92382" y="849284"/>
            <a:ext cx="6096000" cy="1143000"/>
          </a:xfrm>
          <a:noFill/>
          <a:ln/>
        </p:spPr>
        <p:txBody>
          <a:bodyPr/>
          <a:lstStyle/>
          <a:p>
            <a:pPr algn="l"/>
            <a:r>
              <a:rPr lang="en-US" u="sng" dirty="0" smtClean="0"/>
              <a:t>Application Details</a:t>
            </a:r>
            <a:r>
              <a:rPr lang="en-US" u="sng" dirty="0"/>
              <a:t>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187166" y="2222269"/>
            <a:ext cx="9277172" cy="3471949"/>
          </a:xfrm>
          <a:noFill/>
          <a:ln/>
        </p:spPr>
        <p:txBody>
          <a:bodyPr>
            <a:normAutofit/>
          </a:bodyPr>
          <a:lstStyle/>
          <a:p>
            <a:r>
              <a:rPr lang="en-US" sz="2800" dirty="0"/>
              <a:t>As of </a:t>
            </a:r>
            <a:r>
              <a:rPr lang="en-US" sz="2800" dirty="0" smtClean="0">
                <a:solidFill>
                  <a:srgbClr val="FFFF00"/>
                </a:solidFill>
              </a:rPr>
              <a:t>NOW</a:t>
            </a:r>
            <a:r>
              <a:rPr lang="en-US" sz="2800" dirty="0" smtClean="0"/>
              <a:t>…….</a:t>
            </a:r>
            <a:r>
              <a:rPr lang="en-US" sz="2800" dirty="0" smtClean="0">
                <a:solidFill>
                  <a:srgbClr val="FFFF00"/>
                </a:solidFill>
              </a:rPr>
              <a:t>October</a:t>
            </a:r>
            <a:r>
              <a:rPr lang="en-US" sz="2800" dirty="0" smtClean="0"/>
              <a:t> , you will </a:t>
            </a:r>
            <a:r>
              <a:rPr lang="en-US" sz="2800" dirty="0"/>
              <a:t>have access to the college website to apply. You only need your </a:t>
            </a:r>
            <a:r>
              <a:rPr lang="en-US" sz="2800" dirty="0">
                <a:solidFill>
                  <a:srgbClr val="00B0F0"/>
                </a:solidFill>
              </a:rPr>
              <a:t>OEN</a:t>
            </a:r>
            <a:r>
              <a:rPr lang="en-US" sz="2800" dirty="0"/>
              <a:t> number. Once you have applied using the NEW USER section, your OCAS number will be generated</a:t>
            </a:r>
            <a:r>
              <a:rPr lang="en-US" sz="2800" dirty="0" smtClean="0"/>
              <a:t>.</a:t>
            </a:r>
          </a:p>
          <a:p>
            <a:r>
              <a:rPr lang="en-CA" sz="2800" dirty="0" smtClean="0"/>
              <a:t>Visit </a:t>
            </a:r>
            <a:r>
              <a:rPr lang="en-CA" sz="2800" u="sng" dirty="0" smtClean="0">
                <a:solidFill>
                  <a:schemeClr val="accent1"/>
                </a:solidFill>
              </a:rPr>
              <a:t>www.ontariocolleges.ca</a:t>
            </a:r>
            <a:endParaRPr lang="en-US" sz="2800" u="sng" dirty="0">
              <a:solidFill>
                <a:schemeClr val="accent1"/>
              </a:solidFill>
            </a:endParaRPr>
          </a:p>
          <a:p>
            <a:r>
              <a:rPr lang="en-CA" sz="2800" dirty="0" smtClean="0"/>
              <a:t>NO PIN REQUIRED!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47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1921" y="802553"/>
            <a:ext cx="9448800" cy="685800"/>
          </a:xfrm>
        </p:spPr>
        <p:txBody>
          <a:bodyPr>
            <a:noAutofit/>
          </a:bodyPr>
          <a:lstStyle/>
          <a:p>
            <a:r>
              <a:rPr lang="en-US" sz="4400" u="sng" dirty="0"/>
              <a:t>Timelines</a:t>
            </a:r>
            <a:r>
              <a:rPr lang="en-US" sz="4400" dirty="0"/>
              <a:t>:</a:t>
            </a:r>
            <a:endParaRPr lang="en-US" sz="4400" b="1" u="sng" dirty="0" smtClean="0"/>
          </a:p>
          <a:p>
            <a:endParaRPr lang="en-US" b="1" u="sng" dirty="0" smtClean="0"/>
          </a:p>
          <a:p>
            <a:r>
              <a:rPr lang="en-US" b="1" u="sng" dirty="0" smtClean="0"/>
              <a:t>Early </a:t>
            </a:r>
            <a:r>
              <a:rPr lang="en-US" b="1" u="sng" dirty="0"/>
              <a:t>October 2020: Online Application Opens</a:t>
            </a:r>
          </a:p>
          <a:p>
            <a:r>
              <a:rPr lang="en-US" dirty="0"/>
              <a:t>In early October, access to the online college application becomes available for programs beginning in the following academic year (August to July). You may create an account and </a:t>
            </a:r>
            <a:r>
              <a:rPr lang="en-US" b="1" dirty="0">
                <a:hlinkClick r:id="rId2"/>
              </a:rPr>
              <a:t>begin your application</a:t>
            </a:r>
            <a:r>
              <a:rPr lang="en-US" dirty="0"/>
              <a:t>.</a:t>
            </a:r>
          </a:p>
          <a:p>
            <a:r>
              <a:rPr lang="en-US" b="1" u="sng" dirty="0"/>
              <a:t>February 1, 2021: Equal Consideration Date</a:t>
            </a:r>
          </a:p>
          <a:p>
            <a:r>
              <a:rPr lang="en-US" dirty="0"/>
              <a:t>Apply on or before this date in order to receive equal consideration for admission to programs starting the following fall. After this date, colleges consider applicants on a first-come, first-served basis until programs are full.</a:t>
            </a:r>
          </a:p>
          <a:p>
            <a:r>
              <a:rPr lang="en-US" b="1" dirty="0"/>
              <a:t>Note that applications to </a:t>
            </a:r>
            <a:r>
              <a:rPr lang="en-US" b="1" dirty="0">
                <a:hlinkClick r:id="rId3"/>
              </a:rPr>
              <a:t>Highly Competitive Programs</a:t>
            </a:r>
            <a:r>
              <a:rPr lang="en-US" b="1" dirty="0"/>
              <a:t> must be received by this date in order to be considered. As these programs receive a high volume of applicants, all seats may be filled by February 1.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99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0244" y="852055"/>
            <a:ext cx="6096000" cy="1143000"/>
          </a:xfrm>
          <a:noFill/>
          <a:ln/>
        </p:spPr>
        <p:txBody>
          <a:bodyPr/>
          <a:lstStyle/>
          <a:p>
            <a:pPr algn="l"/>
            <a:r>
              <a:rPr lang="en-US" u="sng" dirty="0"/>
              <a:t>Timelines</a:t>
            </a:r>
            <a:r>
              <a:rPr lang="en-US" dirty="0"/>
              <a:t>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The following information will be sent to OCAS(Ontario College Application Center</a:t>
            </a:r>
            <a:r>
              <a:rPr lang="en-US" sz="3200" dirty="0" smtClean="0"/>
              <a:t>):</a:t>
            </a:r>
            <a:endParaRPr lang="en-US" sz="3200" dirty="0"/>
          </a:p>
          <a:p>
            <a:r>
              <a:rPr lang="en-US" sz="3200" dirty="0">
                <a:solidFill>
                  <a:srgbClr val="FFFF00"/>
                </a:solidFill>
              </a:rPr>
              <a:t>Your grade 9 - 12 final marks</a:t>
            </a:r>
          </a:p>
          <a:p>
            <a:r>
              <a:rPr lang="en-US" sz="3200" dirty="0">
                <a:solidFill>
                  <a:srgbClr val="FFFF00"/>
                </a:solidFill>
              </a:rPr>
              <a:t>C</a:t>
            </a:r>
            <a:r>
              <a:rPr lang="en-US" sz="3200" dirty="0" smtClean="0">
                <a:solidFill>
                  <a:srgbClr val="FFFF00"/>
                </a:solidFill>
              </a:rPr>
              <a:t>ourses </a:t>
            </a:r>
            <a:r>
              <a:rPr lang="en-US" sz="3200" dirty="0">
                <a:solidFill>
                  <a:srgbClr val="FFFF00"/>
                </a:solidFill>
              </a:rPr>
              <a:t>you are currently taking</a:t>
            </a:r>
          </a:p>
          <a:p>
            <a:r>
              <a:rPr lang="en-US" sz="3200" dirty="0">
                <a:solidFill>
                  <a:srgbClr val="FFFF00"/>
                </a:solidFill>
              </a:rPr>
              <a:t>C</a:t>
            </a:r>
            <a:r>
              <a:rPr lang="en-US" sz="3200" dirty="0" smtClean="0">
                <a:solidFill>
                  <a:srgbClr val="FFFF00"/>
                </a:solidFill>
              </a:rPr>
              <a:t>ourses </a:t>
            </a:r>
            <a:r>
              <a:rPr lang="en-US" sz="3200" dirty="0">
                <a:solidFill>
                  <a:srgbClr val="FFFF00"/>
                </a:solidFill>
              </a:rPr>
              <a:t>you will be taking in semester </a:t>
            </a:r>
            <a:r>
              <a:rPr lang="en-US" sz="3200" dirty="0" smtClean="0">
                <a:solidFill>
                  <a:srgbClr val="FFFF00"/>
                </a:solidFill>
              </a:rPr>
              <a:t>2</a:t>
            </a:r>
          </a:p>
          <a:p>
            <a:r>
              <a:rPr lang="en-CA" sz="3200" dirty="0" smtClean="0"/>
              <a:t>Grade </a:t>
            </a:r>
            <a:r>
              <a:rPr lang="en-CA" sz="3200" dirty="0" smtClean="0">
                <a:solidFill>
                  <a:srgbClr val="FFFF00"/>
                </a:solidFill>
              </a:rPr>
              <a:t>12 </a:t>
            </a:r>
            <a:r>
              <a:rPr lang="en-CA" sz="3200" b="1" dirty="0" smtClean="0">
                <a:solidFill>
                  <a:srgbClr val="FFFF00"/>
                </a:solidFill>
              </a:rPr>
              <a:t>semester 1 </a:t>
            </a:r>
            <a:r>
              <a:rPr lang="en-CA" sz="3200" dirty="0" smtClean="0">
                <a:solidFill>
                  <a:srgbClr val="FFFF00"/>
                </a:solidFill>
              </a:rPr>
              <a:t>MID TERM </a:t>
            </a:r>
            <a:r>
              <a:rPr lang="en-CA" sz="3200" dirty="0" smtClean="0"/>
              <a:t>marks will also be sent.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8204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5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295" y="756060"/>
            <a:ext cx="9939249" cy="1293028"/>
          </a:xfrm>
        </p:spPr>
        <p:txBody>
          <a:bodyPr/>
          <a:lstStyle/>
          <a:p>
            <a:pPr algn="l"/>
            <a:r>
              <a:rPr lang="en-US" u="sng" dirty="0" smtClean="0"/>
              <a:t>Note about courses and Marks!!!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28 out 0f 31 Ontario Colleges treat “C” level and “U” or “M” level courses </a:t>
            </a:r>
            <a:r>
              <a:rPr lang="en-US" b="1" dirty="0" smtClean="0">
                <a:solidFill>
                  <a:srgbClr val="FFFF00"/>
                </a:solidFill>
              </a:rPr>
              <a:t>equally!</a:t>
            </a:r>
          </a:p>
          <a:p>
            <a:r>
              <a:rPr lang="en-US" dirty="0" smtClean="0"/>
              <a:t>If you are applying for a College Diploma program and mostly U or M level courses in a competitive program, </a:t>
            </a:r>
            <a:r>
              <a:rPr lang="en-US" dirty="0" smtClean="0">
                <a:solidFill>
                  <a:srgbClr val="FFFF00"/>
                </a:solidFill>
              </a:rPr>
              <a:t>you may want to come to Guidance and change some courses!</a:t>
            </a:r>
          </a:p>
          <a:p>
            <a:r>
              <a:rPr lang="en-US" dirty="0" smtClean="0"/>
              <a:t>Durham Paramedic Program states “</a:t>
            </a:r>
            <a:r>
              <a:rPr lang="en-CA" dirty="0"/>
              <a:t>The intake average changes from intake to intake, however in recent years the intake average has been in the </a:t>
            </a:r>
            <a:r>
              <a:rPr lang="en-CA" dirty="0">
                <a:solidFill>
                  <a:srgbClr val="FF0000"/>
                </a:solidFill>
              </a:rPr>
              <a:t>high 90s. </a:t>
            </a:r>
            <a:r>
              <a:rPr lang="en-CA" dirty="0"/>
              <a:t>This intake average is based off of the four prerequisite courses. These courses can be taken at the </a:t>
            </a:r>
            <a:r>
              <a:rPr lang="en-CA" b="1" dirty="0"/>
              <a:t>College, Mixed or University </a:t>
            </a:r>
            <a:r>
              <a:rPr lang="en-CA" dirty="0"/>
              <a:t>level. There is </a:t>
            </a:r>
            <a:r>
              <a:rPr lang="en-CA" dirty="0">
                <a:solidFill>
                  <a:srgbClr val="FFFF00"/>
                </a:solidFill>
              </a:rPr>
              <a:t>no advantage to taking University courses over College; we view them as the same. </a:t>
            </a:r>
            <a:r>
              <a:rPr lang="en-CA" dirty="0" smtClean="0">
                <a:solidFill>
                  <a:srgbClr val="FFFF00"/>
                </a:solidFill>
              </a:rPr>
              <a:t>“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295" y="656307"/>
            <a:ext cx="8610600" cy="1293028"/>
          </a:xfrm>
        </p:spPr>
        <p:txBody>
          <a:bodyPr/>
          <a:lstStyle/>
          <a:p>
            <a:pPr algn="l"/>
            <a:r>
              <a:rPr lang="en-CA" b="1" u="sng" dirty="0" smtClean="0"/>
              <a:t>Cost of Applying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3600" dirty="0" smtClean="0"/>
              <a:t>You may select 5 choices for $95</a:t>
            </a:r>
          </a:p>
          <a:p>
            <a:endParaRPr lang="en-CA" sz="3600" dirty="0"/>
          </a:p>
          <a:p>
            <a:r>
              <a:rPr lang="en-CA" sz="3600" dirty="0" smtClean="0"/>
              <a:t>There is a maximum of 3 choices at any 1 college.</a:t>
            </a:r>
          </a:p>
          <a:p>
            <a:endParaRPr lang="en-CA" sz="3600" dirty="0"/>
          </a:p>
          <a:p>
            <a:r>
              <a:rPr lang="en-CA" sz="3600" dirty="0" smtClean="0"/>
              <a:t>Whether you choose 1 or 5 choices, it is $95.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9836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7171" y="94211"/>
            <a:ext cx="6096000" cy="1447800"/>
          </a:xfrm>
          <a:noFill/>
          <a:ln/>
        </p:spPr>
        <p:txBody>
          <a:bodyPr/>
          <a:lstStyle/>
          <a:p>
            <a:pPr algn="l"/>
            <a:r>
              <a:rPr lang="en-US" u="sng" dirty="0"/>
              <a:t>Start Your Research!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774700" y="1676400"/>
            <a:ext cx="9664700" cy="4419600"/>
          </a:xfrm>
          <a:noFill/>
          <a:ln/>
        </p:spPr>
        <p:txBody>
          <a:bodyPr>
            <a:normAutofit/>
          </a:bodyPr>
          <a:lstStyle/>
          <a:p>
            <a:r>
              <a:rPr lang="en-US" sz="3600" dirty="0"/>
              <a:t>Use the College website - </a:t>
            </a:r>
            <a:r>
              <a:rPr lang="en-US" sz="3600" b="1" i="1" dirty="0">
                <a:hlinkClick r:id="rId3"/>
              </a:rPr>
              <a:t>www.ontariocolleges.ca</a:t>
            </a:r>
            <a:endParaRPr lang="en-US" sz="3600" b="1" i="1" dirty="0"/>
          </a:p>
          <a:p>
            <a:pPr>
              <a:buFont typeface="Monotype Sorts" pitchFamily="2" charset="2"/>
              <a:buNone/>
            </a:pPr>
            <a:r>
              <a:rPr lang="en-US" sz="3600" b="1" i="1" dirty="0"/>
              <a:t>Using the PROGRAM LOCATOR option:</a:t>
            </a:r>
          </a:p>
          <a:p>
            <a:r>
              <a:rPr lang="en-US" sz="3600" dirty="0"/>
              <a:t>You can search for a specific program or a specific occupation</a:t>
            </a:r>
          </a:p>
          <a:p>
            <a:r>
              <a:rPr lang="en-US" sz="3600" dirty="0"/>
              <a:t>You can access the College/University TRANSFER GUIDE.</a:t>
            </a:r>
          </a:p>
        </p:txBody>
      </p:sp>
    </p:spTree>
    <p:extLst>
      <p:ext uri="{BB962C8B-B14F-4D97-AF65-F5344CB8AC3E}">
        <p14:creationId xmlns:p14="http://schemas.microsoft.com/office/powerpoint/2010/main" val="392593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731" y="647995"/>
            <a:ext cx="8610600" cy="1293028"/>
          </a:xfrm>
        </p:spPr>
        <p:txBody>
          <a:bodyPr/>
          <a:lstStyle/>
          <a:p>
            <a:pPr algn="l"/>
            <a:r>
              <a:rPr lang="en-US" u="sng" dirty="0" smtClean="0"/>
              <a:t>Search Programs by ……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Interests</a:t>
            </a:r>
          </a:p>
          <a:p>
            <a:r>
              <a:rPr lang="en-US" sz="6000" dirty="0" smtClean="0"/>
              <a:t>Sports</a:t>
            </a:r>
          </a:p>
          <a:p>
            <a:r>
              <a:rPr lang="en-US" sz="6000" dirty="0" smtClean="0"/>
              <a:t>Music</a:t>
            </a:r>
          </a:p>
          <a:p>
            <a:r>
              <a:rPr lang="en-US" sz="6000" dirty="0" smtClean="0"/>
              <a:t>Writing etc. etc. etc.</a:t>
            </a:r>
          </a:p>
        </p:txBody>
      </p:sp>
    </p:spTree>
    <p:extLst>
      <p:ext uri="{BB962C8B-B14F-4D97-AF65-F5344CB8AC3E}">
        <p14:creationId xmlns:p14="http://schemas.microsoft.com/office/powerpoint/2010/main" val="74842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3658" y="922554"/>
            <a:ext cx="8675640" cy="48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2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1" t="3257" r="-91" b="-3257"/>
          <a:stretch/>
        </p:blipFill>
        <p:spPr>
          <a:xfrm>
            <a:off x="1338630" y="947650"/>
            <a:ext cx="9074369" cy="510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6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727" y="943773"/>
            <a:ext cx="8903357" cy="500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6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793" y="672933"/>
            <a:ext cx="8610600" cy="1293028"/>
          </a:xfrm>
        </p:spPr>
        <p:txBody>
          <a:bodyPr/>
          <a:lstStyle/>
          <a:p>
            <a:pPr algn="l"/>
            <a:r>
              <a:rPr lang="en-US" u="sng" dirty="0" smtClean="0"/>
              <a:t>Final Thoughts…..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 smtClean="0"/>
              <a:t>Research and Visit schools virtually!</a:t>
            </a:r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CHECK YOUR EMAIL REGULARLY AND </a:t>
            </a:r>
            <a:r>
              <a:rPr lang="en-US" sz="4000" dirty="0" smtClean="0">
                <a:solidFill>
                  <a:srgbClr val="00B0F0"/>
                </a:solidFill>
              </a:rPr>
              <a:t>MEET ALL DEADLINES</a:t>
            </a:r>
            <a:r>
              <a:rPr lang="en-US" sz="4000" dirty="0" smtClean="0"/>
              <a:t>!</a:t>
            </a:r>
          </a:p>
          <a:p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If you aren’t sure….</a:t>
            </a:r>
            <a:r>
              <a:rPr lang="en-US" sz="4000" dirty="0" smtClean="0">
                <a:solidFill>
                  <a:srgbClr val="92D050"/>
                </a:solidFill>
              </a:rPr>
              <a:t>make an appointment using Teach </a:t>
            </a:r>
            <a:r>
              <a:rPr lang="en-US" sz="4000" dirty="0">
                <a:solidFill>
                  <a:srgbClr val="92D050"/>
                </a:solidFill>
              </a:rPr>
              <a:t>A</a:t>
            </a:r>
            <a:r>
              <a:rPr lang="en-US" sz="4000" dirty="0" smtClean="0">
                <a:solidFill>
                  <a:srgbClr val="92D050"/>
                </a:solidFill>
              </a:rPr>
              <a:t>ssist for a Guidance Google Meet</a:t>
            </a:r>
            <a:r>
              <a:rPr lang="en-US" sz="4000" dirty="0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4825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846" y="681246"/>
            <a:ext cx="8610600" cy="1293028"/>
          </a:xfrm>
        </p:spPr>
        <p:txBody>
          <a:bodyPr/>
          <a:lstStyle/>
          <a:p>
            <a:pPr algn="ctr"/>
            <a:r>
              <a:rPr lang="en-US" u="sng" dirty="0" smtClean="0"/>
              <a:t>Work hard and good luck!</a:t>
            </a:r>
            <a:endParaRPr lang="en-US" u="sng" dirty="0"/>
          </a:p>
        </p:txBody>
      </p:sp>
      <p:pic>
        <p:nvPicPr>
          <p:cNvPr id="5" name="Content Placeholder 4" descr="Start Your Holiday Season With Elf On The Shelf®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208" y="1974274"/>
            <a:ext cx="5230437" cy="3277741"/>
          </a:xfrm>
        </p:spPr>
      </p:pic>
    </p:spTree>
    <p:extLst>
      <p:ext uri="{BB962C8B-B14F-4D97-AF65-F5344CB8AC3E}">
        <p14:creationId xmlns:p14="http://schemas.microsoft.com/office/powerpoint/2010/main" val="219489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E10937E84B37F1479127847D9159E2A3" ma:contentTypeVersion="2" ma:contentTypeDescription="" ma:contentTypeScope="" ma:versionID="ed37af96dfab4f74d6ce9ea5387eebb7">
  <xsd:schema xmlns:xsd="http://www.w3.org/2001/XMLSchema" xmlns:xs="http://www.w3.org/2001/XMLSchema" xmlns:p="http://schemas.microsoft.com/office/2006/metadata/properties" xmlns:ns2="e343e5f9-1011-411f-9556-26d251b3aaa3" targetNamespace="http://schemas.microsoft.com/office/2006/metadata/properties" ma:root="true" ma:fieldsID="3496d198935e4627b61fe2eefbb2b184" ns2:_="">
    <xsd:import namespace="e343e5f9-1011-411f-9556-26d251b3aaa3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43e5f9-1011-411f-9556-26d251b3aaa3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Owner xmlns="e343e5f9-1011-411f-9556-26d251b3aaa3">Joe Zicaro</Document_x0020_Owner>
    <Document_x0020_Author_x0028_s_x0029_ xmlns="e343e5f9-1011-411f-9556-26d251b3aaa3" xsi:nil="true"/>
    <Document_x0020_Description xmlns="e343e5f9-1011-411f-9556-26d251b3aaa3" xsi:nil="true"/>
    <WWW_x0020_Content xmlns="e343e5f9-1011-411f-9556-26d251b3aaa3">No</WWW_x0020_Content>
  </documentManagement>
</p:properties>
</file>

<file path=customXml/itemProps1.xml><?xml version="1.0" encoding="utf-8"?>
<ds:datastoreItem xmlns:ds="http://schemas.openxmlformats.org/officeDocument/2006/customXml" ds:itemID="{4073CEBE-B552-4DD8-992A-E58CB72B0950}"/>
</file>

<file path=customXml/itemProps2.xml><?xml version="1.0" encoding="utf-8"?>
<ds:datastoreItem xmlns:ds="http://schemas.openxmlformats.org/officeDocument/2006/customXml" ds:itemID="{0CAD0276-961D-4F0E-AA2B-05EE58A90B79}"/>
</file>

<file path=customXml/itemProps3.xml><?xml version="1.0" encoding="utf-8"?>
<ds:datastoreItem xmlns:ds="http://schemas.openxmlformats.org/officeDocument/2006/customXml" ds:itemID="{BD75BDBC-24C0-40F2-80D5-CF98D8CBEDFF}"/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1180</Words>
  <Application>Microsoft Office PowerPoint</Application>
  <PresentationFormat>Widescreen</PresentationFormat>
  <Paragraphs>182</Paragraphs>
  <Slides>34</Slides>
  <Notes>7</Notes>
  <HiddenSlides>11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Century Gothic</vt:lpstr>
      <vt:lpstr>Monotype Sorts</vt:lpstr>
      <vt:lpstr>Vapor Trail</vt:lpstr>
      <vt:lpstr>College/ scholarship Information!</vt:lpstr>
      <vt:lpstr>Why College?</vt:lpstr>
      <vt:lpstr>Careers!</vt:lpstr>
      <vt:lpstr>Where the jobs are…..</vt:lpstr>
      <vt:lpstr>Apprenticeships</vt:lpstr>
      <vt:lpstr>Trades programs:</vt:lpstr>
      <vt:lpstr>Where the Jobs are!</vt:lpstr>
      <vt:lpstr>Why College?</vt:lpstr>
      <vt:lpstr>Cost of College Programs:</vt:lpstr>
      <vt:lpstr>PowerPoint Presentation</vt:lpstr>
      <vt:lpstr>The Final Year….. No Regrets!</vt:lpstr>
      <vt:lpstr>Welcome Graduating class of 2020!</vt:lpstr>
      <vt:lpstr> Some Thoughts:</vt:lpstr>
      <vt:lpstr>Important Dates and Events!</vt:lpstr>
      <vt:lpstr>Volunteer Fair – November 20 – café. Get this done!</vt:lpstr>
      <vt:lpstr>How much will this cost and where do I get the money???</vt:lpstr>
      <vt:lpstr>PowerPoint Presentation</vt:lpstr>
      <vt:lpstr>OSAP</vt:lpstr>
      <vt:lpstr>Where to Look for Scholarships $$$</vt:lpstr>
      <vt:lpstr>Scholarship Research continued….</vt:lpstr>
      <vt:lpstr>College Scholarships on Ontariocolleges.ca:</vt:lpstr>
      <vt:lpstr>PowerPoint Presentation</vt:lpstr>
      <vt:lpstr>Application Details:</vt:lpstr>
      <vt:lpstr>PowerPoint Presentation</vt:lpstr>
      <vt:lpstr>Timelines:</vt:lpstr>
      <vt:lpstr>Note about courses and Marks!!!</vt:lpstr>
      <vt:lpstr>Cost of Applying</vt:lpstr>
      <vt:lpstr>Start Your Research!</vt:lpstr>
      <vt:lpstr>Search Programs by ……</vt:lpstr>
      <vt:lpstr>PowerPoint Presentation</vt:lpstr>
      <vt:lpstr>PowerPoint Presentation</vt:lpstr>
      <vt:lpstr>PowerPoint Presentation</vt:lpstr>
      <vt:lpstr>Final Thoughts…..</vt:lpstr>
      <vt:lpstr>Work hard and good luck!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College/ scholarship Information!</dc:title>
  <dc:creator>Spiller, Kim</dc:creator>
  <cp:keywords>Guidance</cp:keywords>
  <cp:lastModifiedBy>Zicaro, Joseph</cp:lastModifiedBy>
  <cp:revision>27</cp:revision>
  <dcterms:created xsi:type="dcterms:W3CDTF">2019-09-30T18:29:45Z</dcterms:created>
  <dcterms:modified xsi:type="dcterms:W3CDTF">2020-10-13T18:42:26Z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0x010100EA4BA40101B6AA4DB2B44F01F8A02F5E00E10937E84B37F1479127847D9159E2A3</vt:lpwstr>
  </property>
</Properties>
</file>